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68" r:id="rId3"/>
    <p:sldId id="264" r:id="rId4"/>
    <p:sldId id="259" r:id="rId5"/>
    <p:sldId id="267" r:id="rId6"/>
    <p:sldId id="269" r:id="rId7"/>
    <p:sldId id="261" r:id="rId8"/>
    <p:sldId id="260"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CFF8"/>
    <a:srgbClr val="993300"/>
    <a:srgbClr val="FF0000"/>
    <a:srgbClr val="3366FF"/>
    <a:srgbClr val="0000CC"/>
    <a:srgbClr val="0066FF"/>
    <a:srgbClr val="99CCFF"/>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71" d="100"/>
          <a:sy n="71" d="100"/>
        </p:scale>
        <p:origin x="-534"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pPr>
              <a:defRPr/>
            </a:pPr>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A013912B-D30D-4B23-B0AA-99B0EF98D82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667E31C-5026-4E23-A149-FDF2162FFFE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8F22742-41DE-480B-AE88-39E246FC4A3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2D75194-CC85-4C85-9DEE-2C28798007D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pPr>
              <a:defRPr/>
            </a:pPr>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F3CC7400-3132-4B0E-8FE9-94C7949C750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EEE7201-7DE1-4AA0-AA8A-92543A2E75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6D2D8DAD-7CED-447B-AC47-23D75759E29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9582B86F-3B4C-4EE8-823C-50062D6A1F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6C760011-2BE1-484C-A895-A8CAC85F38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D31CBAD5-16BB-43A3-A797-C643145F766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cs typeface="Arial"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D9E2BFC6-D6EF-4E23-949D-9B265A4867F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pPr>
              <a:defRPr/>
            </a:pPr>
            <a:fld id="{246A7A4F-8F34-4809-B7B4-7957DFF2A8AF}"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73" r:id="rId1"/>
    <p:sldLayoutId id="2147483672" r:id="rId2"/>
    <p:sldLayoutId id="2147483674" r:id="rId3"/>
    <p:sldLayoutId id="2147483671" r:id="rId4"/>
    <p:sldLayoutId id="2147483670" r:id="rId5"/>
    <p:sldLayoutId id="2147483669" r:id="rId6"/>
    <p:sldLayoutId id="2147483668" r:id="rId7"/>
    <p:sldLayoutId id="2147483667" r:id="rId8"/>
    <p:sldLayoutId id="2147483675" r:id="rId9"/>
    <p:sldLayoutId id="2147483666" r:id="rId10"/>
    <p:sldLayoutId id="2147483665"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Users\kumar\AppData\Local\Microsoft\Windows\Temporary%20Internet%20Files\Content.IE5\1S2VJXL2\MS910220001%5b1%5d.wav" TargetMode="External"/><Relationship Id="rId1" Type="http://schemas.openxmlformats.org/officeDocument/2006/relationships/audio" Target="file:///C:\Users\kumar\AppData\Local\Microsoft\Windows\Temporary%20Internet%20Files\Content.IE5\WPNBGZMS\MS910219987%5b1%5d.wav" TargetMode="Externa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4"/>
          <p:cNvSpPr txBox="1">
            <a:spLocks noChangeArrowheads="1"/>
          </p:cNvSpPr>
          <p:nvPr/>
        </p:nvSpPr>
        <p:spPr bwMode="auto">
          <a:xfrm>
            <a:off x="609600" y="838200"/>
            <a:ext cx="8153400" cy="896938"/>
          </a:xfrm>
          <a:prstGeom prst="rect">
            <a:avLst/>
          </a:prstGeom>
          <a:noFill/>
          <a:ln w="9525">
            <a:noFill/>
            <a:miter lim="800000"/>
            <a:headEnd/>
            <a:tailEnd/>
          </a:ln>
        </p:spPr>
        <p:txBody>
          <a:bodyPr>
            <a:spAutoFit/>
          </a:bodyPr>
          <a:lstStyle/>
          <a:p>
            <a:pPr algn="ctr">
              <a:lnSpc>
                <a:spcPct val="110000"/>
              </a:lnSpc>
              <a:spcBef>
                <a:spcPct val="50000"/>
              </a:spcBef>
            </a:pPr>
            <a:r>
              <a:rPr lang="en-US" sz="4800" b="1">
                <a:solidFill>
                  <a:srgbClr val="FFF0B9"/>
                </a:solidFill>
                <a:latin typeface="Tempus Sans ITC" pitchFamily="82" charset="0"/>
              </a:rPr>
              <a:t>SAVING THE FORESTS</a:t>
            </a:r>
          </a:p>
        </p:txBody>
      </p:sp>
      <p:pic>
        <p:nvPicPr>
          <p:cNvPr id="2059" name="MS910219987[1].wav">
            <a:hlinkClick r:id="" action="ppaction://media"/>
          </p:cNvPr>
          <p:cNvPicPr>
            <a:picLocks noRot="1" noChangeAspect="1" noChangeArrowheads="1"/>
          </p:cNvPicPr>
          <p:nvPr>
            <a:audioFile r:link="rId1"/>
          </p:nvPr>
        </p:nvPicPr>
        <p:blipFill>
          <a:blip r:embed="rId4"/>
          <a:srcRect/>
          <a:stretch>
            <a:fillRect/>
          </a:stretch>
        </p:blipFill>
        <p:spPr bwMode="auto">
          <a:xfrm>
            <a:off x="-609600" y="914400"/>
            <a:ext cx="304800" cy="304800"/>
          </a:xfrm>
          <a:prstGeom prst="rect">
            <a:avLst/>
          </a:prstGeom>
          <a:noFill/>
          <a:ln w="9525">
            <a:noFill/>
            <a:miter lim="800000"/>
            <a:headEnd/>
            <a:tailEnd/>
          </a:ln>
        </p:spPr>
      </p:pic>
      <p:pic>
        <p:nvPicPr>
          <p:cNvPr id="2060" name="MS910220001[1].wav">
            <a:hlinkClick r:id="" action="ppaction://media"/>
          </p:cNvPr>
          <p:cNvPicPr>
            <a:picLocks noRot="1" noChangeAspect="1" noChangeArrowheads="1"/>
          </p:cNvPicPr>
          <p:nvPr>
            <a:audioFile r:link="rId2"/>
          </p:nvPr>
        </p:nvPicPr>
        <p:blipFill>
          <a:blip r:embed="rId4"/>
          <a:srcRect/>
          <a:stretch>
            <a:fillRect/>
          </a:stretch>
        </p:blipFill>
        <p:spPr bwMode="auto">
          <a:xfrm>
            <a:off x="-685800" y="914400"/>
            <a:ext cx="304800" cy="304800"/>
          </a:xfrm>
          <a:prstGeom prst="rect">
            <a:avLst/>
          </a:prstGeom>
          <a:noFill/>
          <a:ln w="9525">
            <a:noFill/>
            <a:miter lim="800000"/>
            <a:headEnd/>
            <a:tailEnd/>
          </a:ln>
        </p:spPr>
      </p:pic>
      <p:pic>
        <p:nvPicPr>
          <p:cNvPr id="14340" name="Picture 9" descr="MC900332360[1]"/>
          <p:cNvPicPr>
            <a:picLocks noChangeAspect="1" noChangeArrowheads="1"/>
          </p:cNvPicPr>
          <p:nvPr/>
        </p:nvPicPr>
        <p:blipFill>
          <a:blip r:embed="rId5">
            <a:lum bright="-18000"/>
          </a:blip>
          <a:srcRect/>
          <a:stretch>
            <a:fillRect/>
          </a:stretch>
        </p:blipFill>
        <p:spPr bwMode="auto">
          <a:xfrm>
            <a:off x="304800" y="2906713"/>
            <a:ext cx="3581400" cy="3414712"/>
          </a:xfrm>
          <a:prstGeom prst="rect">
            <a:avLst/>
          </a:prstGeom>
          <a:noFill/>
          <a:ln w="9525">
            <a:noFill/>
            <a:miter lim="800000"/>
            <a:headEnd/>
            <a:tailEnd/>
          </a:ln>
        </p:spPr>
      </p:pic>
      <p:pic>
        <p:nvPicPr>
          <p:cNvPr id="14341" name="Picture 12" descr="MC900186300[2]"/>
          <p:cNvPicPr>
            <a:picLocks noChangeAspect="1" noChangeArrowheads="1"/>
          </p:cNvPicPr>
          <p:nvPr/>
        </p:nvPicPr>
        <p:blipFill>
          <a:blip r:embed="rId6">
            <a:lum bright="-24000"/>
          </a:blip>
          <a:srcRect b="7318"/>
          <a:stretch>
            <a:fillRect/>
          </a:stretch>
        </p:blipFill>
        <p:spPr bwMode="auto">
          <a:xfrm>
            <a:off x="5341938" y="2895600"/>
            <a:ext cx="3421062" cy="3429000"/>
          </a:xfrm>
          <a:prstGeom prst="rect">
            <a:avLst/>
          </a:prstGeom>
          <a:noFill/>
          <a:ln w="9525">
            <a:noFill/>
            <a:miter lim="800000"/>
            <a:headEnd/>
            <a:tailEnd/>
          </a:ln>
        </p:spPr>
      </p:pic>
      <p:sp>
        <p:nvSpPr>
          <p:cNvPr id="14343" name="Text Box 7"/>
          <p:cNvSpPr txBox="1">
            <a:spLocks noChangeArrowheads="1"/>
          </p:cNvSpPr>
          <p:nvPr/>
        </p:nvSpPr>
        <p:spPr bwMode="auto">
          <a:xfrm>
            <a:off x="685800" y="1905000"/>
            <a:ext cx="8001000" cy="914400"/>
          </a:xfrm>
          <a:prstGeom prst="rect">
            <a:avLst/>
          </a:prstGeom>
          <a:noFill/>
          <a:ln w="9525">
            <a:noFill/>
            <a:miter lim="800000"/>
            <a:headEnd/>
            <a:tailEnd/>
          </a:ln>
          <a:effectLst/>
        </p:spPr>
        <p:txBody>
          <a:bodyPr>
            <a:spAutoFit/>
          </a:bodyPr>
          <a:lstStyle/>
          <a:p>
            <a:pPr algn="ctr">
              <a:spcBef>
                <a:spcPct val="50000"/>
              </a:spcBef>
            </a:pPr>
            <a:r>
              <a:rPr lang="en-US" sz="5400" b="1" u="sng">
                <a:solidFill>
                  <a:srgbClr val="FF0000"/>
                </a:solidFill>
                <a:effectLst>
                  <a:outerShdw blurRad="38100" dist="38100" dir="2700000" algn="tl">
                    <a:srgbClr val="FFFFFF"/>
                  </a:outerShdw>
                </a:effectLst>
                <a:latin typeface="Tempus Sans ITC" pitchFamily="82" charset="0"/>
              </a:rPr>
              <a:t>Saving Our Human Race</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59"/>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0" fill="hold" display="0">
                  <p:stCondLst>
                    <p:cond delay="indefinite"/>
                  </p:stCondLst>
                  <p:endCondLst>
                    <p:cond evt="onNext" delay="0">
                      <p:tgtEl>
                        <p:sldTgt/>
                      </p:tgtEl>
                    </p:cond>
                    <p:cond evt="onPrev" delay="0">
                      <p:tgtEl>
                        <p:sldTgt/>
                      </p:tgtEl>
                    </p:cond>
                    <p:cond evt="onStopAudio" delay="0">
                      <p:tgtEl>
                        <p:sldTgt/>
                      </p:tgtEl>
                    </p:cond>
                  </p:endCondLst>
                </p:cTn>
                <p:tgtEl>
                  <p:spTgt spid="2059"/>
                </p:tgtEl>
              </p:cMediaNode>
            </p:audio>
            <p:audio>
              <p:cMediaNode showWhenStopped="0">
                <p:cTn id="11" fill="hold" display="0">
                  <p:stCondLst>
                    <p:cond delay="indefinite"/>
                  </p:stCondLst>
                  <p:endCondLst>
                    <p:cond evt="onNext" delay="0">
                      <p:tgtEl>
                        <p:sldTgt/>
                      </p:tgtEl>
                    </p:cond>
                    <p:cond evt="onPrev" delay="0">
                      <p:tgtEl>
                        <p:sldTgt/>
                      </p:tgtEl>
                    </p:cond>
                    <p:cond evt="onStopAudio" delay="0">
                      <p:tgtEl>
                        <p:sldTgt/>
                      </p:tgtEl>
                    </p:cond>
                  </p:endCondLst>
                </p:cTn>
                <p:tgtEl>
                  <p:spTgt spid="206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381000" y="-152400"/>
            <a:ext cx="8229600" cy="1143000"/>
          </a:xfrm>
        </p:spPr>
        <p:txBody>
          <a:bodyPr/>
          <a:lstStyle/>
          <a:p>
            <a:pPr algn="ctr"/>
            <a:r>
              <a:rPr lang="en-US" smtClean="0"/>
              <a:t> </a:t>
            </a:r>
            <a:r>
              <a:rPr lang="en-US" b="1" smtClean="0">
                <a:effectLst>
                  <a:outerShdw blurRad="38100" dist="38100" dir="2700000" algn="tl">
                    <a:srgbClr val="C0C0C0"/>
                  </a:outerShdw>
                </a:effectLst>
                <a:latin typeface="Tempus Sans ITC" pitchFamily="82" charset="0"/>
              </a:rPr>
              <a:t>Solution - Corruption</a:t>
            </a:r>
          </a:p>
        </p:txBody>
      </p:sp>
      <p:sp>
        <p:nvSpPr>
          <p:cNvPr id="28675" name="Rectangle 3"/>
          <p:cNvSpPr>
            <a:spLocks noGrp="1"/>
          </p:cNvSpPr>
          <p:nvPr>
            <p:ph type="body" idx="1"/>
          </p:nvPr>
        </p:nvSpPr>
        <p:spPr>
          <a:xfrm>
            <a:off x="0" y="1828800"/>
            <a:ext cx="9144000" cy="5715000"/>
          </a:xfrm>
        </p:spPr>
        <p:txBody>
          <a:bodyPr/>
          <a:lstStyle/>
          <a:p>
            <a:pPr marL="0" indent="0" algn="just">
              <a:lnSpc>
                <a:spcPct val="120000"/>
              </a:lnSpc>
              <a:buFont typeface="Wingdings 2" pitchFamily="18" charset="2"/>
              <a:buNone/>
            </a:pPr>
            <a:r>
              <a:rPr lang="en-US" sz="2400" smtClean="0">
                <a:latin typeface="Tempus Sans ITC" pitchFamily="82" charset="0"/>
              </a:rPr>
              <a:t>We believe that corruption is one of the most challenging and important to solve. However, without this vital issue being solved, the other issues cannot be solved. Indonesia has a CPI ranking of 2.8 in a scale of 0-10,( 0 being very corrupt and 10 being least corrupt). To solve this problem of corruption, the Indonesian government will sign an </a:t>
            </a:r>
            <a:r>
              <a:rPr lang="en-US" sz="2400" b="1" smtClean="0">
                <a:solidFill>
                  <a:srgbClr val="FF0000"/>
                </a:solidFill>
                <a:effectLst>
                  <a:outerShdw blurRad="38100" dist="38100" dir="2700000" algn="tl">
                    <a:srgbClr val="C0C0C0"/>
                  </a:outerShdw>
                </a:effectLst>
                <a:latin typeface="Tempus Sans ITC" pitchFamily="82" charset="0"/>
              </a:rPr>
              <a:t>compulsory</a:t>
            </a:r>
            <a:r>
              <a:rPr lang="en-US" sz="2400" smtClean="0">
                <a:latin typeface="Tempus Sans ITC" pitchFamily="82" charset="0"/>
              </a:rPr>
              <a:t> treaty in which anti-corruption officers from Singapore, Denmark, New Zealand and many other countries will form a team, headed by the IGEC, to demolish the roots of corruption. They will examine the practices of the government </a:t>
            </a:r>
            <a:r>
              <a:rPr lang="en-US" sz="2400" b="1" smtClean="0">
                <a:solidFill>
                  <a:srgbClr val="FF0000"/>
                </a:solidFill>
                <a:effectLst>
                  <a:outerShdw blurRad="38100" dist="38100" dir="2700000" algn="tl">
                    <a:srgbClr val="C0C0C0"/>
                  </a:outerShdw>
                </a:effectLst>
                <a:latin typeface="Tempus Sans ITC" pitchFamily="82" charset="0"/>
              </a:rPr>
              <a:t>only</a:t>
            </a:r>
            <a:r>
              <a:rPr lang="en-US" sz="2400" smtClean="0">
                <a:latin typeface="Tempus Sans ITC" pitchFamily="82" charset="0"/>
              </a:rPr>
              <a:t> regarding the matter about the forests in Indonesia and the aid being sent to them. </a:t>
            </a:r>
          </a:p>
          <a:p>
            <a:pPr marL="0" indent="0" algn="just">
              <a:lnSpc>
                <a:spcPct val="120000"/>
              </a:lnSpc>
              <a:buFont typeface="Wingdings 2" pitchFamily="18" charset="2"/>
              <a:buNone/>
            </a:pPr>
            <a:endParaRPr lang="en-US" sz="2400" smtClean="0">
              <a:latin typeface="Tempus Sans ITC" pitchFamily="82" charset="0"/>
            </a:endParaRPr>
          </a:p>
        </p:txBody>
      </p:sp>
      <p:pic>
        <p:nvPicPr>
          <p:cNvPr id="28677" name="Picture 5" descr="MC900431603[1]"/>
          <p:cNvPicPr>
            <a:picLocks noChangeAspect="1" noChangeArrowheads="1"/>
          </p:cNvPicPr>
          <p:nvPr/>
        </p:nvPicPr>
        <p:blipFill>
          <a:blip r:embed="rId2"/>
          <a:srcRect/>
          <a:stretch>
            <a:fillRect/>
          </a:stretch>
        </p:blipFill>
        <p:spPr bwMode="auto">
          <a:xfrm>
            <a:off x="0" y="0"/>
            <a:ext cx="1295400" cy="1295400"/>
          </a:xfrm>
          <a:prstGeom prst="rect">
            <a:avLst/>
          </a:prstGeom>
          <a:noFill/>
        </p:spPr>
      </p:pic>
      <p:pic>
        <p:nvPicPr>
          <p:cNvPr id="28679" name="Picture 7" descr="MC900441314[1]"/>
          <p:cNvPicPr>
            <a:picLocks noChangeAspect="1" noChangeArrowheads="1"/>
          </p:cNvPicPr>
          <p:nvPr/>
        </p:nvPicPr>
        <p:blipFill>
          <a:blip r:embed="rId3"/>
          <a:srcRect/>
          <a:stretch>
            <a:fillRect/>
          </a:stretch>
        </p:blipFill>
        <p:spPr bwMode="auto">
          <a:xfrm>
            <a:off x="7772400" y="0"/>
            <a:ext cx="1371600" cy="1371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143000"/>
          </a:xfrm>
        </p:spPr>
        <p:txBody>
          <a:bodyPr>
            <a:normAutofit/>
          </a:bodyPr>
          <a:lstStyle/>
          <a:p>
            <a:pPr algn="ctr" eaLnBrk="1" hangingPunct="1">
              <a:defRPr/>
            </a:pPr>
            <a:r>
              <a:rPr lang="en-US" b="1" dirty="0" smtClean="0">
                <a:effectLst>
                  <a:outerShdw blurRad="38100" dist="38100" dir="2700000" algn="tl">
                    <a:srgbClr val="C0C0C0"/>
                  </a:outerShdw>
                </a:effectLst>
                <a:latin typeface="Tempus Sans ITC" pitchFamily="82" charset="0"/>
              </a:rPr>
              <a:t>Solutions - Security</a:t>
            </a:r>
          </a:p>
        </p:txBody>
      </p:sp>
      <p:pic>
        <p:nvPicPr>
          <p:cNvPr id="18434" name="Picture 4" descr="MC900295619[1]"/>
          <p:cNvPicPr>
            <a:picLocks noChangeAspect="1" noChangeArrowheads="1"/>
          </p:cNvPicPr>
          <p:nvPr/>
        </p:nvPicPr>
        <p:blipFill>
          <a:blip r:embed="rId2"/>
          <a:srcRect/>
          <a:stretch>
            <a:fillRect/>
          </a:stretch>
        </p:blipFill>
        <p:spPr bwMode="auto">
          <a:xfrm>
            <a:off x="7010400" y="4951413"/>
            <a:ext cx="2133600" cy="1906587"/>
          </a:xfrm>
          <a:prstGeom prst="rect">
            <a:avLst/>
          </a:prstGeom>
          <a:noFill/>
          <a:ln w="9525">
            <a:noFill/>
            <a:miter lim="800000"/>
            <a:headEnd/>
            <a:tailEnd/>
          </a:ln>
        </p:spPr>
      </p:pic>
      <p:sp>
        <p:nvSpPr>
          <p:cNvPr id="5" name="Text Box 6"/>
          <p:cNvSpPr txBox="1">
            <a:spLocks noChangeArrowheads="1"/>
          </p:cNvSpPr>
          <p:nvPr/>
        </p:nvSpPr>
        <p:spPr bwMode="auto">
          <a:xfrm>
            <a:off x="0" y="1066800"/>
            <a:ext cx="8991600" cy="4364038"/>
          </a:xfrm>
          <a:prstGeom prst="rect">
            <a:avLst/>
          </a:prstGeom>
          <a:noFill/>
          <a:ln w="9525">
            <a:noFill/>
            <a:miter lim="800000"/>
            <a:headEnd/>
            <a:tailEnd/>
          </a:ln>
          <a:effectLst/>
        </p:spPr>
        <p:txBody>
          <a:bodyPr>
            <a:spAutoFit/>
          </a:bodyPr>
          <a:lstStyle/>
          <a:p>
            <a:pPr algn="just">
              <a:lnSpc>
                <a:spcPct val="130000"/>
              </a:lnSpc>
              <a:spcBef>
                <a:spcPct val="50000"/>
              </a:spcBef>
              <a:defRPr/>
            </a:pPr>
            <a:r>
              <a:rPr lang="en-US" sz="2400" dirty="0">
                <a:effectLst>
                  <a:outerShdw blurRad="38100" dist="38100" dir="2700000" algn="tl">
                    <a:srgbClr val="C0C0C0"/>
                  </a:outerShdw>
                </a:effectLst>
                <a:latin typeface="Tempus Sans ITC" pitchFamily="82" charset="0"/>
              </a:rPr>
              <a:t>Our solution is to import unemployed foreign workers/ local workers to protected areas. Fund-raising campaigns and grants from other developed countries will aid effort of employing workers to guard and protect affected and protected areas. That way, we can keep the Orangutans safe. We will also have hidden CCTV cameras and rangers to patrol the forested areas. The imported workers will be given high pay which will ensure that they do not take bribes and at the same time do their work properly. Vital Orangutan habitats will also be fenced.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000" fill="hold"/>
                                        <p:tgtEl>
                                          <p:spTgt spid="14338"/>
                                        </p:tgtEl>
                                        <p:attrNameLst>
                                          <p:attrName>ppt_x</p:attrName>
                                        </p:attrNameLst>
                                      </p:cBhvr>
                                      <p:tavLst>
                                        <p:tav tm="0">
                                          <p:val>
                                            <p:strVal val="#ppt_x-.2"/>
                                          </p:val>
                                        </p:tav>
                                        <p:tav tm="100000">
                                          <p:val>
                                            <p:strVal val="#ppt_x"/>
                                          </p:val>
                                        </p:tav>
                                      </p:tavLst>
                                    </p:anim>
                                    <p:anim calcmode="lin" valueType="num">
                                      <p:cBhvr>
                                        <p:cTn id="8" dur="1000" fill="hold"/>
                                        <p:tgtEl>
                                          <p:spTgt spid="143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304800"/>
            <a:ext cx="9144000" cy="1143000"/>
          </a:xfrm>
        </p:spPr>
        <p:txBody>
          <a:bodyPr>
            <a:normAutofit/>
          </a:bodyPr>
          <a:lstStyle/>
          <a:p>
            <a:pPr eaLnBrk="1" hangingPunct="1">
              <a:defRPr/>
            </a:pPr>
            <a:r>
              <a:rPr lang="en-US" sz="4000" b="1" dirty="0" smtClean="0">
                <a:effectLst>
                  <a:outerShdw blurRad="38100" dist="38100" dir="2700000" algn="tl">
                    <a:srgbClr val="C0C0C0"/>
                  </a:outerShdw>
                </a:effectLst>
                <a:latin typeface="Tempus Sans ITC" pitchFamily="82" charset="0"/>
              </a:rPr>
              <a:t> Solutions – Logging, Demand For Wood  </a:t>
            </a:r>
          </a:p>
        </p:txBody>
      </p:sp>
      <p:sp>
        <p:nvSpPr>
          <p:cNvPr id="19458" name="Text Box 4"/>
          <p:cNvSpPr txBox="1">
            <a:spLocks noChangeArrowheads="1"/>
          </p:cNvSpPr>
          <p:nvPr/>
        </p:nvSpPr>
        <p:spPr bwMode="auto">
          <a:xfrm>
            <a:off x="228600" y="1828800"/>
            <a:ext cx="8610600" cy="366713"/>
          </a:xfrm>
          <a:prstGeom prst="rect">
            <a:avLst/>
          </a:prstGeom>
          <a:noFill/>
          <a:ln w="9525">
            <a:noFill/>
            <a:miter lim="800000"/>
            <a:headEnd/>
            <a:tailEnd/>
          </a:ln>
        </p:spPr>
        <p:txBody>
          <a:bodyPr>
            <a:spAutoFit/>
          </a:bodyPr>
          <a:lstStyle/>
          <a:p>
            <a:pPr>
              <a:spcBef>
                <a:spcPct val="50000"/>
              </a:spcBef>
            </a:pPr>
            <a:endParaRPr lang="en-US"/>
          </a:p>
        </p:txBody>
      </p:sp>
      <p:pic>
        <p:nvPicPr>
          <p:cNvPr id="19459" name="Picture 5" descr="MC900157631[1]"/>
          <p:cNvPicPr>
            <a:picLocks noChangeAspect="1" noChangeArrowheads="1"/>
          </p:cNvPicPr>
          <p:nvPr/>
        </p:nvPicPr>
        <p:blipFill>
          <a:blip r:embed="rId2"/>
          <a:srcRect/>
          <a:stretch>
            <a:fillRect/>
          </a:stretch>
        </p:blipFill>
        <p:spPr bwMode="auto">
          <a:xfrm>
            <a:off x="7391400" y="5483225"/>
            <a:ext cx="1492250" cy="1108075"/>
          </a:xfrm>
          <a:prstGeom prst="rect">
            <a:avLst/>
          </a:prstGeom>
          <a:noFill/>
          <a:ln w="9525">
            <a:noFill/>
            <a:miter lim="800000"/>
            <a:headEnd/>
            <a:tailEnd/>
          </a:ln>
        </p:spPr>
      </p:pic>
      <p:pic>
        <p:nvPicPr>
          <p:cNvPr id="19460" name="Picture 6" descr="MC900215545[1]"/>
          <p:cNvPicPr>
            <a:picLocks noChangeAspect="1" noChangeArrowheads="1"/>
          </p:cNvPicPr>
          <p:nvPr/>
        </p:nvPicPr>
        <p:blipFill>
          <a:blip r:embed="rId3"/>
          <a:srcRect/>
          <a:stretch>
            <a:fillRect/>
          </a:stretch>
        </p:blipFill>
        <p:spPr bwMode="auto">
          <a:xfrm>
            <a:off x="228600" y="5754688"/>
            <a:ext cx="1600200" cy="1103312"/>
          </a:xfrm>
          <a:prstGeom prst="rect">
            <a:avLst/>
          </a:prstGeom>
          <a:noFill/>
          <a:ln w="9525">
            <a:noFill/>
            <a:miter lim="800000"/>
            <a:headEnd/>
            <a:tailEnd/>
          </a:ln>
        </p:spPr>
      </p:pic>
      <p:sp>
        <p:nvSpPr>
          <p:cNvPr id="9223" name="Text Box 7"/>
          <p:cNvSpPr txBox="1">
            <a:spLocks noChangeArrowheads="1"/>
          </p:cNvSpPr>
          <p:nvPr/>
        </p:nvSpPr>
        <p:spPr bwMode="auto">
          <a:xfrm>
            <a:off x="228600" y="990600"/>
            <a:ext cx="8610600" cy="4838700"/>
          </a:xfrm>
          <a:prstGeom prst="rect">
            <a:avLst/>
          </a:prstGeom>
          <a:noFill/>
          <a:ln w="9525">
            <a:noFill/>
            <a:miter lim="800000"/>
            <a:headEnd/>
            <a:tailEnd/>
          </a:ln>
          <a:effectLst/>
        </p:spPr>
        <p:txBody>
          <a:bodyPr>
            <a:spAutoFit/>
          </a:bodyPr>
          <a:lstStyle/>
          <a:p>
            <a:pPr algn="just">
              <a:lnSpc>
                <a:spcPct val="130000"/>
              </a:lnSpc>
              <a:spcBef>
                <a:spcPct val="50000"/>
              </a:spcBef>
              <a:defRPr/>
            </a:pPr>
            <a:r>
              <a:rPr lang="en-US" sz="2400">
                <a:effectLst>
                  <a:outerShdw blurRad="38100" dist="38100" dir="2700000" algn="tl">
                    <a:srgbClr val="C0C0C0"/>
                  </a:outerShdw>
                </a:effectLst>
                <a:latin typeface="Tempus Sans ITC" pitchFamily="82" charset="0"/>
              </a:rPr>
              <a:t>Our Solution is to add on to existing structures allocated for agricultural purposes like farmland. The crops can be grown in separate “containers” and then, the trees can be harvested. This way, the locals who are allocated this farmland structure to grow their crops, can get income by selling those crops or they can consume crops. We can also have the government paying villagers an agreed small sum of money until their crops are mature enough to be harvested to earn them a steady source of income. This way, they can earn income as well as gather food instead of burning the forest down.</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2000" fill="hold"/>
                                        <p:tgtEl>
                                          <p:spTgt spid="9218"/>
                                        </p:tgtEl>
                                        <p:attrNameLst>
                                          <p:attrName>ppt_w</p:attrName>
                                        </p:attrNameLst>
                                      </p:cBhvr>
                                      <p:tavLst>
                                        <p:tav tm="0">
                                          <p:val>
                                            <p:strVal val="#ppt_w"/>
                                          </p:val>
                                        </p:tav>
                                        <p:tav tm="100000">
                                          <p:val>
                                            <p:strVal val="#ppt_w"/>
                                          </p:val>
                                        </p:tav>
                                      </p:tavLst>
                                    </p:anim>
                                    <p:anim calcmode="lin" valueType="num">
                                      <p:cBhvr>
                                        <p:cTn id="8" dur="2000" fill="hold"/>
                                        <p:tgtEl>
                                          <p:spTgt spid="9218"/>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9218"/>
                                        </p:tgtEl>
                                        <p:attrNameLst>
                                          <p:attrName>ppt_x</p:attrName>
                                        </p:attrNameLst>
                                      </p:cBhvr>
                                      <p:tavLst>
                                        <p:tav tm="0">
                                          <p:val>
                                            <p:strVal val="#ppt_x-.4"/>
                                          </p:val>
                                        </p:tav>
                                        <p:tav tm="100000">
                                          <p:val>
                                            <p:strVal val="#ppt_x"/>
                                          </p:val>
                                        </p:tav>
                                      </p:tavLst>
                                    </p:anim>
                                    <p:anim calcmode="lin" valueType="num">
                                      <p:cBhvr>
                                        <p:cTn id="10" dur="2000" fill="hold"/>
                                        <p:tgtEl>
                                          <p:spTgt spid="9218"/>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1" name="Picture 26"/>
          <p:cNvPicPr>
            <a:picLocks noChangeAspect="1" noChangeArrowheads="1"/>
          </p:cNvPicPr>
          <p:nvPr/>
        </p:nvPicPr>
        <p:blipFill>
          <a:blip r:embed="rId2"/>
          <a:srcRect l="981" b="948"/>
          <a:stretch>
            <a:fillRect/>
          </a:stretch>
        </p:blipFill>
        <p:spPr bwMode="auto">
          <a:xfrm>
            <a:off x="304800" y="2133600"/>
            <a:ext cx="8382000" cy="3816350"/>
          </a:xfrm>
          <a:prstGeom prst="rect">
            <a:avLst/>
          </a:prstGeom>
          <a:noFill/>
          <a:ln w="9525">
            <a:noFill/>
            <a:miter lim="800000"/>
            <a:headEnd/>
            <a:tailEnd/>
          </a:ln>
        </p:spPr>
      </p:pic>
      <p:sp>
        <p:nvSpPr>
          <p:cNvPr id="20482" name="Text Box 27"/>
          <p:cNvSpPr txBox="1">
            <a:spLocks noChangeArrowheads="1"/>
          </p:cNvSpPr>
          <p:nvPr/>
        </p:nvSpPr>
        <p:spPr bwMode="auto">
          <a:xfrm>
            <a:off x="0" y="228600"/>
            <a:ext cx="9144000" cy="1190625"/>
          </a:xfrm>
          <a:prstGeom prst="rect">
            <a:avLst/>
          </a:prstGeom>
          <a:noFill/>
          <a:ln w="9525">
            <a:noFill/>
            <a:miter lim="800000"/>
            <a:headEnd/>
            <a:tailEnd/>
          </a:ln>
        </p:spPr>
        <p:txBody>
          <a:bodyPr>
            <a:spAutoFit/>
          </a:bodyPr>
          <a:lstStyle/>
          <a:p>
            <a:pPr algn="ctr">
              <a:spcBef>
                <a:spcPct val="50000"/>
              </a:spcBef>
            </a:pPr>
            <a:r>
              <a:rPr lang="en-US" sz="3600" b="1">
                <a:latin typeface="Tempus Sans ITC" pitchFamily="82" charset="0"/>
              </a:rPr>
              <a:t>Model Of Structure for Growing and Harvesting Crops</a:t>
            </a:r>
          </a:p>
        </p:txBody>
      </p:sp>
      <p:sp>
        <p:nvSpPr>
          <p:cNvPr id="27676" name="Tree"/>
          <p:cNvSpPr>
            <a:spLocks noEditPoints="1" noChangeArrowheads="1"/>
          </p:cNvSpPr>
          <p:nvPr/>
        </p:nvSpPr>
        <p:spPr bwMode="auto">
          <a:xfrm>
            <a:off x="457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77" name="Tree"/>
          <p:cNvSpPr>
            <a:spLocks noEditPoints="1" noChangeArrowheads="1"/>
          </p:cNvSpPr>
          <p:nvPr/>
        </p:nvSpPr>
        <p:spPr bwMode="auto">
          <a:xfrm>
            <a:off x="16002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78" name="Tree"/>
          <p:cNvSpPr>
            <a:spLocks noEditPoints="1" noChangeArrowheads="1"/>
          </p:cNvSpPr>
          <p:nvPr/>
        </p:nvSpPr>
        <p:spPr bwMode="auto">
          <a:xfrm>
            <a:off x="3810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79" name="Tree"/>
          <p:cNvSpPr>
            <a:spLocks noEditPoints="1" noChangeArrowheads="1"/>
          </p:cNvSpPr>
          <p:nvPr/>
        </p:nvSpPr>
        <p:spPr bwMode="auto">
          <a:xfrm>
            <a:off x="29718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0" name="Tree"/>
          <p:cNvSpPr>
            <a:spLocks noEditPoints="1" noChangeArrowheads="1"/>
          </p:cNvSpPr>
          <p:nvPr/>
        </p:nvSpPr>
        <p:spPr bwMode="auto">
          <a:xfrm>
            <a:off x="56388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1" name="Tree"/>
          <p:cNvSpPr>
            <a:spLocks noEditPoints="1" noChangeArrowheads="1"/>
          </p:cNvSpPr>
          <p:nvPr/>
        </p:nvSpPr>
        <p:spPr bwMode="auto">
          <a:xfrm>
            <a:off x="57150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2" name="Tree"/>
          <p:cNvSpPr>
            <a:spLocks noEditPoints="1" noChangeArrowheads="1"/>
          </p:cNvSpPr>
          <p:nvPr/>
        </p:nvSpPr>
        <p:spPr bwMode="auto">
          <a:xfrm>
            <a:off x="30480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3" name="Tree"/>
          <p:cNvSpPr>
            <a:spLocks noEditPoints="1" noChangeArrowheads="1"/>
          </p:cNvSpPr>
          <p:nvPr/>
        </p:nvSpPr>
        <p:spPr bwMode="auto">
          <a:xfrm>
            <a:off x="16764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4" name="Tree"/>
          <p:cNvSpPr>
            <a:spLocks noEditPoints="1" noChangeArrowheads="1"/>
          </p:cNvSpPr>
          <p:nvPr/>
        </p:nvSpPr>
        <p:spPr bwMode="auto">
          <a:xfrm>
            <a:off x="69342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5" name="Tree"/>
          <p:cNvSpPr>
            <a:spLocks noEditPoints="1" noChangeArrowheads="1"/>
          </p:cNvSpPr>
          <p:nvPr/>
        </p:nvSpPr>
        <p:spPr bwMode="auto">
          <a:xfrm>
            <a:off x="6934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6" name="Tree"/>
          <p:cNvSpPr>
            <a:spLocks noEditPoints="1" noChangeArrowheads="1"/>
          </p:cNvSpPr>
          <p:nvPr/>
        </p:nvSpPr>
        <p:spPr bwMode="auto">
          <a:xfrm>
            <a:off x="4267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7687" name="Tree"/>
          <p:cNvSpPr>
            <a:spLocks noEditPoints="1" noChangeArrowheads="1"/>
          </p:cNvSpPr>
          <p:nvPr/>
        </p:nvSpPr>
        <p:spPr bwMode="auto">
          <a:xfrm>
            <a:off x="42672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228600" y="-228600"/>
            <a:ext cx="8610600" cy="1143000"/>
          </a:xfrm>
        </p:spPr>
        <p:txBody>
          <a:bodyPr/>
          <a:lstStyle/>
          <a:p>
            <a:pPr algn="ctr"/>
            <a:r>
              <a:rPr lang="en-US" sz="4400" b="1" smtClean="0">
                <a:effectLst>
                  <a:outerShdw blurRad="38100" dist="38100" dir="2700000" algn="tl">
                    <a:srgbClr val="C0C0C0"/>
                  </a:outerShdw>
                </a:effectLst>
                <a:latin typeface="Tempus Sans ITC" pitchFamily="82" charset="0"/>
              </a:rPr>
              <a:t>Solutions – Education</a:t>
            </a:r>
          </a:p>
        </p:txBody>
      </p:sp>
      <p:sp>
        <p:nvSpPr>
          <p:cNvPr id="29699" name="Rectangle 3"/>
          <p:cNvSpPr>
            <a:spLocks noGrp="1"/>
          </p:cNvSpPr>
          <p:nvPr>
            <p:ph type="body" idx="1"/>
          </p:nvPr>
        </p:nvSpPr>
        <p:spPr>
          <a:xfrm>
            <a:off x="0" y="914400"/>
            <a:ext cx="5105400" cy="6400800"/>
          </a:xfrm>
        </p:spPr>
        <p:txBody>
          <a:bodyPr/>
          <a:lstStyle/>
          <a:p>
            <a:pPr marL="0" indent="0">
              <a:lnSpc>
                <a:spcPct val="90000"/>
              </a:lnSpc>
              <a:buFont typeface="Wingdings 2" pitchFamily="18" charset="2"/>
              <a:buNone/>
            </a:pPr>
            <a:endParaRPr lang="en-US" sz="2000" smtClean="0"/>
          </a:p>
          <a:p>
            <a:pPr marL="0" indent="0" algn="just">
              <a:lnSpc>
                <a:spcPct val="130000"/>
              </a:lnSpc>
              <a:buFont typeface="Wingdings 2" pitchFamily="18" charset="2"/>
              <a:buNone/>
            </a:pPr>
            <a:r>
              <a:rPr lang="en-US" sz="2500" b="1" smtClean="0">
                <a:effectLst>
                  <a:outerShdw blurRad="38100" dist="38100" dir="2700000" algn="tl">
                    <a:srgbClr val="C0C0C0"/>
                  </a:outerShdw>
                </a:effectLst>
                <a:latin typeface="Tempus Sans ITC" pitchFamily="82" charset="0"/>
              </a:rPr>
              <a:t>We will be educating villages and conduct workshops for them to teach them the proper and the most effective way to earn money by farming the right plants and harvesting them at the right time. Furthermore, they will also learn how to farm and grow the most nutritious and useful plants for usage and consumption, without harming the environment.</a:t>
            </a:r>
          </a:p>
        </p:txBody>
      </p:sp>
      <p:pic>
        <p:nvPicPr>
          <p:cNvPr id="29701" name="Picture 5" descr="w-book_worm"/>
          <p:cNvPicPr>
            <a:picLocks noChangeAspect="1" noChangeArrowheads="1"/>
          </p:cNvPicPr>
          <p:nvPr/>
        </p:nvPicPr>
        <p:blipFill>
          <a:blip r:embed="rId2"/>
          <a:srcRect/>
          <a:stretch>
            <a:fillRect/>
          </a:stretch>
        </p:blipFill>
        <p:spPr bwMode="auto">
          <a:xfrm>
            <a:off x="5380038" y="2057400"/>
            <a:ext cx="3763962" cy="376396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229600" cy="1143000"/>
          </a:xfrm>
        </p:spPr>
        <p:txBody>
          <a:bodyPr>
            <a:normAutofit fontScale="90000"/>
          </a:bodyPr>
          <a:lstStyle/>
          <a:p>
            <a:pPr eaLnBrk="1" fontAlgn="auto" hangingPunct="1">
              <a:spcAft>
                <a:spcPts val="0"/>
              </a:spcAft>
              <a:defRPr/>
            </a:pPr>
            <a:r>
              <a:rPr lang="en-US" b="1" dirty="0">
                <a:effectLst>
                  <a:outerShdw blurRad="38100" dist="38100" dir="2700000" algn="tl">
                    <a:srgbClr val="FFFFFF"/>
                  </a:outerShdw>
                </a:effectLst>
                <a:latin typeface="Tempus Sans ITC" pitchFamily="82" charset="0"/>
              </a:rPr>
              <a:t>Solutions-Demand for Palm Oil</a:t>
            </a:r>
          </a:p>
        </p:txBody>
      </p:sp>
      <p:pic>
        <p:nvPicPr>
          <p:cNvPr id="11274" name="Picture 10" descr="http://t3.gstatic.com/images?q=tbn:ANd9GcQos2e_tPjmr57FOi_wUjfqYy-Dcg7EfdWJTUhedohqhs2SvtSm5w"/>
          <p:cNvPicPr>
            <a:picLocks noChangeAspect="1" noChangeArrowheads="1"/>
          </p:cNvPicPr>
          <p:nvPr/>
        </p:nvPicPr>
        <p:blipFill>
          <a:blip r:embed="rId2" cstate="print"/>
          <a:srcRect/>
          <a:stretch>
            <a:fillRect/>
          </a:stretch>
        </p:blipFill>
        <p:spPr bwMode="auto">
          <a:xfrm>
            <a:off x="7547283" y="5640543"/>
            <a:ext cx="1363762" cy="1009185"/>
          </a:xfrm>
          <a:prstGeom prst="flowChartAlternateProcess">
            <a:avLst/>
          </a:prstGeom>
          <a:noFill/>
        </p:spPr>
      </p:pic>
      <p:sp>
        <p:nvSpPr>
          <p:cNvPr id="5" name="Text Box 20"/>
          <p:cNvSpPr txBox="1">
            <a:spLocks noChangeArrowheads="1"/>
          </p:cNvSpPr>
          <p:nvPr/>
        </p:nvSpPr>
        <p:spPr bwMode="auto">
          <a:xfrm>
            <a:off x="152400" y="1295400"/>
            <a:ext cx="8839200" cy="4746625"/>
          </a:xfrm>
          <a:prstGeom prst="rect">
            <a:avLst/>
          </a:prstGeom>
          <a:noFill/>
          <a:ln w="9525">
            <a:noFill/>
            <a:miter lim="800000"/>
            <a:headEnd/>
            <a:tailEnd/>
          </a:ln>
          <a:effectLst/>
        </p:spPr>
        <p:txBody>
          <a:bodyPr>
            <a:spAutoFit/>
          </a:bodyPr>
          <a:lstStyle/>
          <a:p>
            <a:pPr algn="just">
              <a:lnSpc>
                <a:spcPct val="110000"/>
              </a:lnSpc>
              <a:spcBef>
                <a:spcPct val="50000"/>
              </a:spcBef>
              <a:defRPr/>
            </a:pPr>
            <a:r>
              <a:rPr lang="en-US" sz="2400" dirty="0">
                <a:effectLst>
                  <a:outerShdw blurRad="38100" dist="38100" dir="2700000" algn="tl">
                    <a:srgbClr val="C0C0C0"/>
                  </a:outerShdw>
                </a:effectLst>
                <a:latin typeface="Tempus Sans ITC" pitchFamily="82" charset="0"/>
              </a:rPr>
              <a:t>Our Solution is to remove the demand for palm oil as it is not a good bio-fuel either! Instead, other green bio-fuels can be harvested such as Bio-gas and Switch-grass. Less land space is needed to harvest and produce these bio-fuels. Furthermore, they are cleaner, cheaper, and faster to cultivate.</a:t>
            </a:r>
          </a:p>
          <a:p>
            <a:pPr algn="just">
              <a:lnSpc>
                <a:spcPct val="110000"/>
              </a:lnSpc>
              <a:spcBef>
                <a:spcPct val="50000"/>
              </a:spcBef>
              <a:defRPr/>
            </a:pPr>
            <a:r>
              <a:rPr lang="en-US" sz="2400" dirty="0">
                <a:effectLst>
                  <a:outerShdw blurRad="38100" dist="38100" dir="2700000" algn="tl">
                    <a:srgbClr val="C0C0C0"/>
                  </a:outerShdw>
                </a:effectLst>
                <a:latin typeface="Tempus Sans ITC" pitchFamily="82" charset="0"/>
              </a:rPr>
              <a:t>Furthermore, we will have campaigns to encourage people around the world to decrease their usage of Palm-oil. We will use mediums such as Facebook, Twitter, You-tube, newspapers, online forums and television. We will also create a “palm-oil free” logo which will be printed on products world-wide. This will decrease the demand for palm-oil.</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800" decel="100000"/>
                                        <p:tgtEl>
                                          <p:spTgt spid="11266"/>
                                        </p:tgtEl>
                                      </p:cBhvr>
                                    </p:animEffect>
                                    <p:anim calcmode="lin" valueType="num">
                                      <p:cBhvr>
                                        <p:cTn id="8" dur="800" decel="100000" fill="hold"/>
                                        <p:tgtEl>
                                          <p:spTgt spid="11266"/>
                                        </p:tgtEl>
                                        <p:attrNameLst>
                                          <p:attrName>style.rotation</p:attrName>
                                        </p:attrNameLst>
                                      </p:cBhvr>
                                      <p:tavLst>
                                        <p:tav tm="0">
                                          <p:val>
                                            <p:fltVal val="-90"/>
                                          </p:val>
                                        </p:tav>
                                        <p:tav tm="100000">
                                          <p:val>
                                            <p:fltVal val="0"/>
                                          </p:val>
                                        </p:tav>
                                      </p:tavLst>
                                    </p:anim>
                                    <p:anim calcmode="lin" valueType="num">
                                      <p:cBhvr>
                                        <p:cTn id="9" dur="800" decel="100000" fill="hold"/>
                                        <p:tgtEl>
                                          <p:spTgt spid="11266"/>
                                        </p:tgtEl>
                                        <p:attrNameLst>
                                          <p:attrName>ppt_x</p:attrName>
                                        </p:attrNameLst>
                                      </p:cBhvr>
                                      <p:tavLst>
                                        <p:tav tm="0">
                                          <p:val>
                                            <p:strVal val="#ppt_x+0.4"/>
                                          </p:val>
                                        </p:tav>
                                        <p:tav tm="100000">
                                          <p:val>
                                            <p:strVal val="#ppt_x-0.05"/>
                                          </p:val>
                                        </p:tav>
                                      </p:tavLst>
                                    </p:anim>
                                    <p:anim calcmode="lin" valueType="num">
                                      <p:cBhvr>
                                        <p:cTn id="10" dur="800" decel="100000" fill="hold"/>
                                        <p:tgtEl>
                                          <p:spTgt spid="112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304800"/>
            <a:ext cx="8763000" cy="1143000"/>
          </a:xfrm>
        </p:spPr>
        <p:txBody>
          <a:bodyPr>
            <a:normAutofit/>
          </a:bodyPr>
          <a:lstStyle/>
          <a:p>
            <a:pPr eaLnBrk="1" hangingPunct="1">
              <a:defRPr/>
            </a:pPr>
            <a:r>
              <a:rPr lang="en-US" sz="4400" b="1" smtClean="0">
                <a:solidFill>
                  <a:srgbClr val="FF0000"/>
                </a:solidFill>
                <a:effectLst>
                  <a:outerShdw blurRad="38100" dist="38100" dir="2700000" algn="tl">
                    <a:srgbClr val="C0C0C0"/>
                  </a:outerShdw>
                </a:effectLst>
                <a:latin typeface="Tempus Sans ITC" pitchFamily="82" charset="0"/>
              </a:rPr>
              <a:t>Save the Orangutans from </a:t>
            </a:r>
            <a:r>
              <a:rPr lang="en-US" sz="4400" b="1" u="sng" smtClean="0">
                <a:solidFill>
                  <a:srgbClr val="FF0000"/>
                </a:solidFill>
                <a:effectLst>
                  <a:outerShdw blurRad="38100" dist="38100" dir="2700000" algn="tl">
                    <a:srgbClr val="C0C0C0"/>
                  </a:outerShdw>
                </a:effectLst>
                <a:latin typeface="Tempus Sans ITC" pitchFamily="82" charset="0"/>
              </a:rPr>
              <a:t>Extinction</a:t>
            </a:r>
          </a:p>
        </p:txBody>
      </p:sp>
      <p:pic>
        <p:nvPicPr>
          <p:cNvPr id="22530" name="Picture 9" descr="orangutan"/>
          <p:cNvPicPr>
            <a:picLocks noChangeAspect="1" noChangeArrowheads="1"/>
          </p:cNvPicPr>
          <p:nvPr/>
        </p:nvPicPr>
        <p:blipFill>
          <a:blip r:embed="rId2">
            <a:lum bright="12000" contrast="30000"/>
          </a:blip>
          <a:srcRect r="20834"/>
          <a:stretch>
            <a:fillRect/>
          </a:stretch>
        </p:blipFill>
        <p:spPr bwMode="auto">
          <a:xfrm>
            <a:off x="0" y="2679700"/>
            <a:ext cx="9144000" cy="41783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1008</TotalTime>
  <Words>504</Words>
  <Application>Microsoft Office PowerPoint</Application>
  <PresentationFormat>On-screen Show (4:3)</PresentationFormat>
  <Paragraphs>16</Paragraphs>
  <Slides>8</Slides>
  <Notes>0</Notes>
  <HiddenSlides>0</HiddenSlides>
  <MMClips>2</MMClips>
  <ScaleCrop>false</ScaleCrop>
  <HeadingPairs>
    <vt:vector size="6" baseType="variant">
      <vt:variant>
        <vt:lpstr>Fonts Used</vt:lpstr>
      </vt:variant>
      <vt:variant>
        <vt:i4>5</vt:i4>
      </vt:variant>
      <vt:variant>
        <vt:lpstr>Design Template</vt:lpstr>
      </vt:variant>
      <vt:variant>
        <vt:i4>4</vt:i4>
      </vt:variant>
      <vt:variant>
        <vt:lpstr>Slide Titles</vt:lpstr>
      </vt:variant>
      <vt:variant>
        <vt:i4>8</vt:i4>
      </vt:variant>
    </vt:vector>
  </HeadingPairs>
  <TitlesOfParts>
    <vt:vector size="17" baseType="lpstr">
      <vt:lpstr>Arial</vt:lpstr>
      <vt:lpstr>Calibri</vt:lpstr>
      <vt:lpstr>Constantia</vt:lpstr>
      <vt:lpstr>Wingdings 2</vt:lpstr>
      <vt:lpstr>Tempus Sans ITC</vt:lpstr>
      <vt:lpstr>Flow</vt:lpstr>
      <vt:lpstr>Flow</vt:lpstr>
      <vt:lpstr>Flow</vt:lpstr>
      <vt:lpstr>Flow</vt:lpstr>
      <vt:lpstr>Slide 1</vt:lpstr>
      <vt:lpstr> Solution - Corruption</vt:lpstr>
      <vt:lpstr>Solutions - Security</vt:lpstr>
      <vt:lpstr> Solutions – Logging, Demand For Wood  </vt:lpstr>
      <vt:lpstr>Slide 5</vt:lpstr>
      <vt:lpstr>Solutions – Education</vt:lpstr>
      <vt:lpstr>Solutions-Demand for Palm Oil</vt:lpstr>
      <vt:lpstr>Save the Orangutans from Extinction</vt:lpstr>
    </vt:vector>
  </TitlesOfParts>
  <Company>Rolls Royce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Rohith</dc:creator>
  <cp:lastModifiedBy>kumar</cp:lastModifiedBy>
  <cp:revision>21</cp:revision>
  <dcterms:created xsi:type="dcterms:W3CDTF">2011-09-10T06:16:49Z</dcterms:created>
  <dcterms:modified xsi:type="dcterms:W3CDTF">2011-09-14T12:30:18Z</dcterms:modified>
</cp:coreProperties>
</file>